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  <p:sldMasterId id="2147483660" r:id="rId5"/>
    <p:sldMasterId id="2147483672" r:id="rId6"/>
    <p:sldMasterId id="2147483684" r:id="rId7"/>
    <p:sldMasterId id="214748369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</p:sldIdLst>
  <p:sldSz cy="68580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  <p:embeddedFont>
      <p:font typeface="Arial Black"/>
      <p:regular r:id="rId19"/>
    </p:embeddedFont>
    <p:embeddedFont>
      <p:font typeface="Gill Sans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gd6tgOUWaRuTCFx+8YjKKh0OwC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illSans-regular.fntdata"/><Relationship Id="rId11" Type="http://schemas.openxmlformats.org/officeDocument/2006/relationships/slide" Target="slides/slide2.xml"/><Relationship Id="rId22" Type="http://customschemas.google.com/relationships/presentationmetadata" Target="metadata"/><Relationship Id="rId10" Type="http://schemas.openxmlformats.org/officeDocument/2006/relationships/slide" Target="slides/slide1.xml"/><Relationship Id="rId21" Type="http://schemas.openxmlformats.org/officeDocument/2006/relationships/font" Target="fonts/GillSans-bold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5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ArialBlack-regular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HelveticaNeue-bold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7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 rot="5400000">
            <a:off x="2760671" y="48524"/>
            <a:ext cx="3630794" cy="7989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0" type="dt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1" type="ftr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1" name="Google Shape;131;p2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23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38" name="Google Shape;138;p23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23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0" name="Google Shape;140;p2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/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8911" lvl="0" marL="457200" algn="l">
              <a:spcBef>
                <a:spcPts val="720"/>
              </a:spcBef>
              <a:spcAft>
                <a:spcPts val="0"/>
              </a:spcAft>
              <a:buSzPts val="3312"/>
              <a:buChar char="◼"/>
              <a:defRPr sz="3600"/>
            </a:lvl1pPr>
            <a:lvl2pPr indent="-415544" lvl="1" marL="914400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2pPr>
            <a:lvl3pPr indent="-392175" lvl="2" marL="1371600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3pPr>
            <a:lvl4pPr indent="-368808" lvl="3" marL="18288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4pPr>
            <a:lvl5pPr indent="-368807" lvl="4" marL="2286000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7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1132517" y="3427224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1" type="ftr"/>
          </p:nvPr>
        </p:nvSpPr>
        <p:spPr>
          <a:xfrm>
            <a:off x="457200" y="6492875"/>
            <a:ext cx="3945988" cy="282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V3Lessons.com" id="200" name="Google Shape;2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0896" y="400415"/>
            <a:ext cx="7741243" cy="28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type="ctrTitle"/>
          </p:nvPr>
        </p:nvSpPr>
        <p:spPr>
          <a:xfrm>
            <a:off x="502903" y="5741850"/>
            <a:ext cx="8117227" cy="602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Sanjay and Arvind Seshan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1" name="Google Shape;221;p34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22" name="Google Shape;222;p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29" name="Google Shape;229;p35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0" name="Google Shape;230;p35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31" name="Google Shape;231;p3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6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9"/>
          <p:cNvSpPr txBox="1"/>
          <p:nvPr/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Last Edit: 5/23/2020</a:t>
            </a:r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9"/>
          <p:cNvSpPr txBox="1"/>
          <p:nvPr/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COPYRIGHT 2018, FLL TUTORIALS</a:t>
            </a:r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9"/>
          <p:cNvSpPr txBox="1"/>
          <p:nvPr/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900" u="none" cap="none" strike="noStrike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245" name="Google Shape;245;p38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46" name="Google Shape;246;p3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3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9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4" name="Google Shape;254;p3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39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4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3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0" name="Google Shape;280;p4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4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2" name="Google Shape;292;p4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46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5" name="Google Shape;305;p47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7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7" name="Google Shape;307;p47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4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581192" y="2228002"/>
            <a:ext cx="389952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2" type="body"/>
          </p:nvPr>
        </p:nvSpPr>
        <p:spPr>
          <a:xfrm>
            <a:off x="4663282" y="2228003"/>
            <a:ext cx="390766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23" name="Google Shape;323;p5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4" name="Google Shape;324;p5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5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5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5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5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5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5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5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5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5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5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5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6"/>
          <p:cNvSpPr txBox="1"/>
          <p:nvPr>
            <p:ph idx="12" type="sldNum"/>
          </p:nvPr>
        </p:nvSpPr>
        <p:spPr>
          <a:xfrm>
            <a:off x="8381522" y="6269672"/>
            <a:ext cx="6423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9" name="Google Shape;379;p5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7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5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457200" y="1574800"/>
            <a:ext cx="387752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5" name="Google Shape;385;p58"/>
          <p:cNvSpPr txBox="1"/>
          <p:nvPr>
            <p:ph idx="2" type="body"/>
          </p:nvPr>
        </p:nvSpPr>
        <p:spPr>
          <a:xfrm>
            <a:off x="4886923" y="1574800"/>
            <a:ext cx="38157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6" name="Google Shape;386;p5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5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9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2" name="Google Shape;392;p59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3" name="Google Shape;393;p59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4" name="Google Shape;394;p59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5" name="Google Shape;395;p5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11"/>
          <p:cNvSpPr txBox="1"/>
          <p:nvPr>
            <p:ph idx="2" type="body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3" type="body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11"/>
          <p:cNvSpPr txBox="1"/>
          <p:nvPr>
            <p:ph idx="4" type="body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6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1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409" name="Google Shape;409;p62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0" name="Google Shape;410;p6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2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62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3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63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18" name="Google Shape;418;p6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63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63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4"/>
          <p:cNvSpPr txBox="1"/>
          <p:nvPr>
            <p:ph idx="1" type="body"/>
          </p:nvPr>
        </p:nvSpPr>
        <p:spPr>
          <a:xfrm rot="5400000">
            <a:off x="2393156" y="-183355"/>
            <a:ext cx="4373563" cy="824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6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6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65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/>
          <p:nvPr>
            <p:ph idx="2" type="pic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0" name="Google Shape;80;p15"/>
          <p:cNvSpPr txBox="1"/>
          <p:nvPr>
            <p:ph idx="10" type="dt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1" type="ftr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6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6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6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6"/>
          <p:cNvSpPr txBox="1"/>
          <p:nvPr>
            <p:ph idx="10" type="dt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12" type="sldNum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54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4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4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4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4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ev3lessons.com/" TargetMode="External"/><Relationship Id="rId4" Type="http://schemas.openxmlformats.org/officeDocument/2006/relationships/hyperlink" Target="http://www.flltutorials.com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"/>
          <p:cNvSpPr txBox="1"/>
          <p:nvPr>
            <p:ph type="ctrTitle"/>
          </p:nvPr>
        </p:nvSpPr>
        <p:spPr>
          <a:xfrm>
            <a:off x="581192" y="3936453"/>
            <a:ext cx="7989752" cy="103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Gill Sans"/>
              <a:buNone/>
            </a:pPr>
            <a:r>
              <a:rPr lang="en-US" sz="3240">
                <a:latin typeface="Arial"/>
                <a:ea typeface="Arial"/>
                <a:cs typeface="Arial"/>
                <a:sym typeface="Arial"/>
              </a:rPr>
              <a:t>שיעור 7: </a:t>
            </a:r>
            <a:br>
              <a:rPr lang="en-US" sz="3240">
                <a:latin typeface="Arial"/>
                <a:ea typeface="Arial"/>
                <a:cs typeface="Arial"/>
                <a:sym typeface="Arial"/>
              </a:rPr>
            </a:br>
            <a:r>
              <a:rPr lang="en-US" sz="3240">
                <a:latin typeface="Arial"/>
                <a:ea typeface="Arial"/>
                <a:cs typeface="Arial"/>
                <a:sym typeface="Arial"/>
              </a:rPr>
              <a:t>התיישרות בבסיס</a:t>
            </a:r>
            <a:endParaRPr sz="32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"/>
          <p:cNvSpPr txBox="1"/>
          <p:nvPr>
            <p:ph idx="1" type="subTitle"/>
          </p:nvPr>
        </p:nvSpPr>
        <p:spPr>
          <a:xfrm>
            <a:off x="581192" y="5175772"/>
            <a:ext cx="7989752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1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SESHAN BROTHERS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ctr">
              <a:lnSpc>
                <a:spcPct val="80000"/>
              </a:lnSpc>
              <a:spcBef>
                <a:spcPts val="872"/>
              </a:spcBef>
              <a:spcAft>
                <a:spcPts val="0"/>
              </a:spcAft>
              <a:buSzPts val="1251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למה להתיישר בבסיס?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 txBox="1"/>
          <p:nvPr>
            <p:ph idx="1" type="body"/>
          </p:nvPr>
        </p:nvSpPr>
        <p:spPr>
          <a:xfrm>
            <a:off x="457200" y="1524318"/>
            <a:ext cx="8236226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התיישרות בבסיס עוזרת לרובוט להתחיל טוב את ההרצה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000"/>
              </a:spcBef>
              <a:spcAft>
                <a:spcPts val="0"/>
              </a:spcAft>
              <a:buSzPts val="184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ניתן גם </a:t>
            </a:r>
            <a:r>
              <a:rPr lang="en-US" sz="2000" u="sng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להיצמד לקיר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בתחילת ההרצה כדי להתיישר לפני היציאה מהבסיס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249428" lvl="0" marL="342900" rtl="1" algn="r">
              <a:spcBef>
                <a:spcPts val="920"/>
              </a:spcBef>
              <a:spcAft>
                <a:spcPts val="0"/>
              </a:spcAft>
              <a:buSzPts val="1472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9/16/2018</a:t>
            </a:r>
            <a:endParaRPr/>
          </a:p>
        </p:txBody>
      </p:sp>
      <p:pic>
        <p:nvPicPr>
          <p:cNvPr id="449" name="Google Shape;4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216" y="2693557"/>
            <a:ext cx="6393587" cy="3449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2"/>
          <p:cNvCxnSpPr/>
          <p:nvPr/>
        </p:nvCxnSpPr>
        <p:spPr>
          <a:xfrm rot="10800000">
            <a:off x="1643605" y="5139159"/>
            <a:ext cx="347241" cy="0"/>
          </a:xfrm>
          <a:prstGeom prst="straightConnector1">
            <a:avLst/>
          </a:prstGeom>
          <a:noFill/>
          <a:ln cap="flat" cmpd="sng" w="7620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51" name="Google Shape;451;p2"/>
          <p:cNvGrpSpPr/>
          <p:nvPr/>
        </p:nvGrpSpPr>
        <p:grpSpPr>
          <a:xfrm rot="5400000">
            <a:off x="2149419" y="4819974"/>
            <a:ext cx="469932" cy="638370"/>
            <a:chOff x="7091680" y="2316689"/>
            <a:chExt cx="731520" cy="914400"/>
          </a:xfrm>
        </p:grpSpPr>
        <p:sp>
          <p:nvSpPr>
            <p:cNvPr id="452" name="Google Shape;452;p2"/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cxnSp>
        <p:nvCxnSpPr>
          <p:cNvPr id="455" name="Google Shape;455;p2"/>
          <p:cNvCxnSpPr/>
          <p:nvPr/>
        </p:nvCxnSpPr>
        <p:spPr>
          <a:xfrm>
            <a:off x="2791429" y="5139159"/>
            <a:ext cx="873237" cy="0"/>
          </a:xfrm>
          <a:prstGeom prst="straightConnector1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6" name="Google Shape;456;p2"/>
          <p:cNvSpPr txBox="1"/>
          <p:nvPr/>
        </p:nvSpPr>
        <p:spPr>
          <a:xfrm>
            <a:off x="4362975" y="63879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565" y="1548830"/>
            <a:ext cx="4276443" cy="43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קווים וסימונים בבסיס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"/>
          <p:cNvSpPr txBox="1"/>
          <p:nvPr>
            <p:ph idx="1" type="body"/>
          </p:nvPr>
        </p:nvSpPr>
        <p:spPr>
          <a:xfrm>
            <a:off x="4906075" y="1659496"/>
            <a:ext cx="38004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7900" lvl="0" marL="3060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64"/>
              <a:buFont typeface="Arial"/>
              <a:buChar char="◼"/>
            </a:pPr>
            <a:r>
              <a:rPr lang="en-US" sz="2730">
                <a:latin typeface="Arial"/>
                <a:ea typeface="Arial"/>
                <a:cs typeface="Arial"/>
                <a:sym typeface="Arial"/>
              </a:rPr>
              <a:t>שימו לב שבבסיס יש סימונים כמו בדף משבצות שניתן להתיישר לפיהם</a:t>
            </a:r>
            <a:endParaRPr sz="2730">
              <a:latin typeface="Arial"/>
              <a:ea typeface="Arial"/>
              <a:cs typeface="Arial"/>
              <a:sym typeface="Arial"/>
            </a:endParaRPr>
          </a:p>
          <a:p>
            <a:pPr indent="-267900" lvl="0" marL="306000" rtl="1" algn="r">
              <a:lnSpc>
                <a:spcPct val="90000"/>
              </a:lnSpc>
              <a:spcBef>
                <a:spcPts val="1266"/>
              </a:spcBef>
              <a:spcAft>
                <a:spcPts val="0"/>
              </a:spcAft>
              <a:buSzPts val="2464"/>
              <a:buFont typeface="Arial"/>
              <a:buChar char="◼"/>
            </a:pPr>
            <a:r>
              <a:rPr lang="en-US" sz="2730">
                <a:latin typeface="Arial"/>
                <a:ea typeface="Arial"/>
                <a:cs typeface="Arial"/>
                <a:sym typeface="Arial"/>
              </a:rPr>
              <a:t>אפשר גם להשתמש בטקסט שבבסיס כדי ליישר את הרובוט (למשל על הקו העליון של המילה FIRST)</a:t>
            </a:r>
            <a:endParaRPr sz="273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9/16/2018</a:t>
            </a:r>
            <a:endParaRPr/>
          </a:p>
        </p:txBody>
      </p:sp>
      <p:grpSp>
        <p:nvGrpSpPr>
          <p:cNvPr id="465" name="Google Shape;465;p3"/>
          <p:cNvGrpSpPr/>
          <p:nvPr/>
        </p:nvGrpSpPr>
        <p:grpSpPr>
          <a:xfrm>
            <a:off x="1089682" y="3748281"/>
            <a:ext cx="731520" cy="914400"/>
            <a:chOff x="7091680" y="2316689"/>
            <a:chExt cx="731520" cy="914400"/>
          </a:xfrm>
        </p:grpSpPr>
        <p:sp>
          <p:nvSpPr>
            <p:cNvPr id="466" name="Google Shape;466;p3"/>
            <p:cNvSpPr/>
            <p:nvPr/>
          </p:nvSpPr>
          <p:spPr>
            <a:xfrm>
              <a:off x="7132320" y="2316689"/>
              <a:ext cx="650240" cy="9144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091680" y="2834849"/>
              <a:ext cx="11176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7711440" y="2834849"/>
              <a:ext cx="111760" cy="30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69" name="Google Shape;469;p3"/>
          <p:cNvSpPr txBox="1"/>
          <p:nvPr/>
        </p:nvSpPr>
        <p:spPr>
          <a:xfrm>
            <a:off x="4362975" y="63879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ממקמים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"/>
          <p:cNvSpPr txBox="1"/>
          <p:nvPr>
            <p:ph idx="1" type="body"/>
          </p:nvPr>
        </p:nvSpPr>
        <p:spPr>
          <a:xfrm>
            <a:off x="4400551" y="1505583"/>
            <a:ext cx="4286248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64"/>
              <a:buFont typeface="Arial"/>
              <a:buChar char="◼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ממקמים הם חלקי לגו ששמים בבסיס כדי לעזור למקם את הרובוט</a:t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1266"/>
              </a:spcBef>
              <a:spcAft>
                <a:spcPts val="0"/>
              </a:spcAft>
              <a:buSzPts val="3064"/>
              <a:buFont typeface="Arial"/>
              <a:buChar char="◼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הרובוט נדחף כנגד הממקם כדי להתיישר</a:t>
            </a:r>
            <a:endParaRPr sz="3330">
              <a:latin typeface="Arial"/>
              <a:ea typeface="Arial"/>
              <a:cs typeface="Arial"/>
              <a:sym typeface="Arial"/>
            </a:endParaRPr>
          </a:p>
          <a:p>
            <a:pPr indent="-306000" lvl="0" marL="306000" rtl="1" algn="r">
              <a:lnSpc>
                <a:spcPct val="80000"/>
              </a:lnSpc>
              <a:spcBef>
                <a:spcPts val="1266"/>
              </a:spcBef>
              <a:spcAft>
                <a:spcPts val="0"/>
              </a:spcAft>
              <a:buSzPts val="3064"/>
              <a:buFont typeface="Arial"/>
              <a:buChar char="◼"/>
            </a:pPr>
            <a:r>
              <a:rPr lang="en-US" sz="3330">
                <a:latin typeface="Arial"/>
                <a:ea typeface="Arial"/>
                <a:cs typeface="Arial"/>
                <a:sym typeface="Arial"/>
              </a:rPr>
              <a:t>ניתן להכין ממקמים מכל סוג של חלקי לגו (כולל דופלו)</a:t>
            </a:r>
            <a:endParaRPr sz="333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Tutorials, Last Edit 9/16/2018</a:t>
            </a:r>
            <a:endParaRPr/>
          </a:p>
        </p:txBody>
      </p:sp>
      <p:pic>
        <p:nvPicPr>
          <p:cNvPr id="477" name="Google Shape;4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2" y="1813389"/>
            <a:ext cx="3562183" cy="35288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"/>
          <p:cNvSpPr/>
          <p:nvPr/>
        </p:nvSpPr>
        <p:spPr>
          <a:xfrm>
            <a:off x="1539433" y="4317357"/>
            <a:ext cx="1979271" cy="844952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9" name="Google Shape;479;p4"/>
          <p:cNvSpPr txBox="1"/>
          <p:nvPr/>
        </p:nvSpPr>
        <p:spPr>
          <a:xfrm>
            <a:off x="4362975" y="63879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"/>
          <p:cNvSpPr txBox="1"/>
          <p:nvPr>
            <p:ph type="title"/>
          </p:nvPr>
        </p:nvSpPr>
        <p:spPr>
          <a:xfrm>
            <a:off x="581192" y="687475"/>
            <a:ext cx="7989752" cy="5967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486" name="Google Shape;486;p5"/>
          <p:cNvSpPr txBox="1"/>
          <p:nvPr>
            <p:ph idx="1" type="body"/>
          </p:nvPr>
        </p:nvSpPr>
        <p:spPr>
          <a:xfrm>
            <a:off x="448091" y="1505583"/>
            <a:ext cx="8238707" cy="4353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המדריך נוצר ע"י Sanjay Seshan ו- Arvind Seshan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תוכלו למצוא עוד מדריכים ב- </a:t>
            </a: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www.ev3lessons.com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וב-  </a:t>
            </a: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www.flltutorials.com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179324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"/>
          <p:cNvSpPr txBox="1"/>
          <p:nvPr>
            <p:ph idx="11" type="ftr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2018, FLL Tutorials</a:t>
            </a:r>
            <a:endParaRPr/>
          </a:p>
        </p:txBody>
      </p:sp>
      <p:sp>
        <p:nvSpPr>
          <p:cNvPr id="488" name="Google Shape;488;p5"/>
          <p:cNvSpPr/>
          <p:nvPr/>
        </p:nvSpPr>
        <p:spPr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489" name="Google Shape;489;p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7459" y="4326566"/>
            <a:ext cx="2161449" cy="761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490" name="Google Shape;49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199" y="3820332"/>
            <a:ext cx="20478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2014-10-28T21:59:38Z</dcterms:created>
  <dc:creator>Sanjay Seshan</dc:creator>
</cp:coreProperties>
</file>